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6"/>
  </p:notesMasterIdLst>
  <p:sldIdLst>
    <p:sldId id="343" r:id="rId2"/>
    <p:sldId id="344" r:id="rId3"/>
    <p:sldId id="352" r:id="rId4"/>
    <p:sldId id="3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ra Muellner" initials="PM" lastIdx="1" clrIdx="0">
    <p:extLst>
      <p:ext uri="{19B8F6BF-5375-455C-9EA6-DF929625EA0E}">
        <p15:presenceInfo xmlns:p15="http://schemas.microsoft.com/office/powerpoint/2012/main" userId="Petra Muellner" providerId="None"/>
      </p:ext>
    </p:extLst>
  </p:cmAuthor>
  <p:cmAuthor id="2" name="Anna" initials="A" lastIdx="1" clrIdx="1">
    <p:extLst>
      <p:ext uri="{19B8F6BF-5375-455C-9EA6-DF929625EA0E}">
        <p15:presenceInfo xmlns:p15="http://schemas.microsoft.com/office/powerpoint/2012/main" userId="An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8197"/>
    <a:srgbClr val="45A8C3"/>
    <a:srgbClr val="6EBCD0"/>
    <a:srgbClr val="D0E1ED"/>
    <a:srgbClr val="05515E"/>
    <a:srgbClr val="00ADD8"/>
    <a:srgbClr val="68BE6A"/>
    <a:srgbClr val="444444"/>
    <a:srgbClr val="CAE8CB"/>
    <a:srgbClr val="C1B0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890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03271-FF5F-4227-A2FC-750C6BFD00FF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3AF6-C17D-4522-8338-D8F211C169A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6992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6CF36B6-11AC-4530-871B-8A5667BBCA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4" y="0"/>
            <a:ext cx="12189291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5365393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D860CB37-AB78-403C-AADB-CF05372012B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0776" y="6209453"/>
            <a:ext cx="921408" cy="323249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DCFEF25-A6E0-4DDA-867F-BA7FD45A9B6E}"/>
              </a:ext>
            </a:extLst>
          </p:cNvPr>
          <p:cNvSpPr txBox="1">
            <a:spLocks/>
          </p:cNvSpPr>
          <p:nvPr userDrawn="1"/>
        </p:nvSpPr>
        <p:spPr>
          <a:xfrm>
            <a:off x="3511508" y="6280919"/>
            <a:ext cx="2959705" cy="180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Aotearoa’s Full-Service RStudio partner</a:t>
            </a:r>
            <a:endParaRPr lang="en-NZ" b="0" dirty="0"/>
          </a:p>
        </p:txBody>
      </p:sp>
    </p:spTree>
    <p:extLst>
      <p:ext uri="{BB962C8B-B14F-4D97-AF65-F5344CB8AC3E}">
        <p14:creationId xmlns:p14="http://schemas.microsoft.com/office/powerpoint/2010/main" val="3569169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B32710-EE82-45AA-B02A-46DD6CD4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81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A7A19C1-FB9F-434E-ACEA-6EB11B1259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Green Background">
    <p:bg>
      <p:bgPr>
        <a:solidFill>
          <a:srgbClr val="68BE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F749A9F-795D-41C3-A602-CA90E1A59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7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390777" y="1857240"/>
            <a:ext cx="7413623" cy="3433214"/>
          </a:xfrm>
        </p:spPr>
        <p:txBody>
          <a:bodyPr lIns="0" tIns="0" rIns="0" bIns="0" anchor="ctr">
            <a:normAutofit/>
          </a:bodyPr>
          <a:lstStyle>
            <a:lvl1pPr>
              <a:defRPr sz="5400" b="1">
                <a:solidFill>
                  <a:srgbClr val="68BE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“Quote Goes Here”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466268C-4833-4855-95AD-53EB762B2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9081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rmAutofit fontScale="90000"/>
          </a:bodyPr>
          <a:lstStyle>
            <a:lvl1pPr>
              <a:defRPr b="0">
                <a:solidFill>
                  <a:srgbClr val="444444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Presenter details</a:t>
            </a:r>
            <a:br>
              <a:rPr lang="en-AU" sz="2400" dirty="0">
                <a:solidFill>
                  <a:srgbClr val="444444"/>
                </a:solidFill>
              </a:rPr>
            </a:br>
            <a:r>
              <a:rPr lang="en-AU" sz="2400" dirty="0">
                <a:solidFill>
                  <a:srgbClr val="444444"/>
                </a:solidFill>
              </a:rPr>
              <a:t>Contact info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368938" y="6214036"/>
            <a:ext cx="1641150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rgbClr val="444444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Thank you </a:t>
            </a:r>
            <a:r>
              <a:rPr lang="en-NZ" dirty="0"/>
              <a:t>for listening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Connecting data, science and people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 dirty="0"/>
              <a:t>Conference</a:t>
            </a:r>
          </a:p>
          <a:p>
            <a:pPr lvl="0"/>
            <a:r>
              <a:rPr lang="en-US" dirty="0"/>
              <a:t>Month Year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26317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688" b="7688"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555297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7340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461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AB7CE7E-037A-4A1D-A865-B6333A5B84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F2CE3C-7A57-482B-825C-B46BB5F4D24D}"/>
              </a:ext>
            </a:extLst>
          </p:cNvPr>
          <p:cNvSpPr/>
          <p:nvPr userDrawn="1"/>
        </p:nvSpPr>
        <p:spPr>
          <a:xfrm>
            <a:off x="-34572" y="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982773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0777" y="1844675"/>
            <a:ext cx="7413623" cy="4332287"/>
          </a:xfrm>
        </p:spPr>
        <p:txBody>
          <a:bodyPr lIns="0" tIns="0" rIns="0" bIns="0"/>
          <a:lstStyle>
            <a:lvl1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B593BD9-363F-4B5A-8141-62C2AF4761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0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34893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287" y="1579198"/>
            <a:ext cx="7451725" cy="45152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348932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41403F4F-19E2-413E-AC99-F9F7588449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70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82F4A69-0B3A-441F-B919-38D3379F29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5018F8-C672-41A6-A1F1-1C8512203F75}"/>
              </a:ext>
            </a:extLst>
          </p:cNvPr>
          <p:cNvSpPr/>
          <p:nvPr userDrawn="1"/>
        </p:nvSpPr>
        <p:spPr>
          <a:xfrm>
            <a:off x="407988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9358309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935831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1A47CB83-2007-489D-ADAE-E52E95B8A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96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Navy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7C6D348-B04D-45A7-A063-9B0F6590E9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2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92251-E8E0-4485-984D-7B5ACB765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256-D235-467C-8242-C4ED97294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3871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69" r:id="rId3"/>
    <p:sldLayoutId id="2147483670" r:id="rId4"/>
    <p:sldLayoutId id="2147483672" r:id="rId5"/>
    <p:sldLayoutId id="2147483650" r:id="rId6"/>
    <p:sldLayoutId id="2147483664" r:id="rId7"/>
    <p:sldLayoutId id="2147483671" r:id="rId8"/>
    <p:sldLayoutId id="2147483660" r:id="rId9"/>
    <p:sldLayoutId id="2147483661" r:id="rId10"/>
    <p:sldLayoutId id="2147483663" r:id="rId11"/>
    <p:sldLayoutId id="2147483667" r:id="rId12"/>
    <p:sldLayoutId id="2147483673" r:id="rId13"/>
    <p:sldLayoutId id="214748364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444444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orient="horz" pos="686" userDrawn="1">
          <p15:clr>
            <a:srgbClr val="F26B43"/>
          </p15:clr>
        </p15:guide>
        <p15:guide id="3" orient="horz" pos="3838" userDrawn="1">
          <p15:clr>
            <a:srgbClr val="F26B43"/>
          </p15:clr>
        </p15:guide>
        <p15:guide id="4" orient="horz" pos="1162" userDrawn="1">
          <p15:clr>
            <a:srgbClr val="F26B43"/>
          </p15:clr>
        </p15:guide>
        <p15:guide id="5" pos="257" userDrawn="1">
          <p15:clr>
            <a:srgbClr val="F26B43"/>
          </p15:clr>
        </p15:guide>
        <p15:guide id="6" pos="1232" userDrawn="1">
          <p15:clr>
            <a:srgbClr val="F26B43"/>
          </p15:clr>
        </p15:guide>
        <p15:guide id="7" pos="1504" userDrawn="1">
          <p15:clr>
            <a:srgbClr val="F26B43"/>
          </p15:clr>
        </p15:guide>
        <p15:guide id="8" pos="2479" userDrawn="1">
          <p15:clr>
            <a:srgbClr val="F26B43"/>
          </p15:clr>
        </p15:guide>
        <p15:guide id="9" pos="2729" userDrawn="1">
          <p15:clr>
            <a:srgbClr val="F26B43"/>
          </p15:clr>
        </p15:guide>
        <p15:guide id="10" pos="3704" userDrawn="1">
          <p15:clr>
            <a:srgbClr val="F26B43"/>
          </p15:clr>
        </p15:guide>
        <p15:guide id="11" pos="3976" userDrawn="1">
          <p15:clr>
            <a:srgbClr val="F26B43"/>
          </p15:clr>
        </p15:guide>
        <p15:guide id="12" pos="4951" userDrawn="1">
          <p15:clr>
            <a:srgbClr val="F26B43"/>
          </p15:clr>
        </p15:guide>
        <p15:guide id="13" pos="5223" userDrawn="1">
          <p15:clr>
            <a:srgbClr val="F26B43"/>
          </p15:clr>
        </p15:guide>
        <p15:guide id="14" pos="6176" userDrawn="1">
          <p15:clr>
            <a:srgbClr val="F26B43"/>
          </p15:clr>
        </p15:guide>
        <p15:guide id="15" pos="6448" userDrawn="1">
          <p15:clr>
            <a:srgbClr val="F26B43"/>
          </p15:clr>
        </p15:guide>
        <p15:guide id="16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nzcoviddashboard.esr.cri.nz/#!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mailto:uli@epi-interactive.com" TargetMode="External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://www.epi-interactiv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4F6779-E835-4646-8569-923AA6A53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6" y="1865314"/>
            <a:ext cx="5599405" cy="1365178"/>
          </a:xfrm>
        </p:spPr>
        <p:txBody>
          <a:bodyPr/>
          <a:lstStyle/>
          <a:p>
            <a:r>
              <a:rPr lang="en-US" sz="3200" dirty="0"/>
              <a:t>Providing </a:t>
            </a:r>
            <a:r>
              <a:rPr lang="en-US" sz="3200" dirty="0" err="1"/>
              <a:t>customised</a:t>
            </a:r>
            <a:r>
              <a:rPr lang="en-US" sz="3200" dirty="0"/>
              <a:t> health intelligence in real-time – COVID-19 dashboards</a:t>
            </a:r>
            <a:endParaRPr lang="en-NZ" sz="32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D2EFC-A4DB-4142-847D-C190A826FD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650" y="1866976"/>
            <a:ext cx="1544637" cy="1466125"/>
          </a:xfrm>
        </p:spPr>
        <p:txBody>
          <a:bodyPr/>
          <a:lstStyle/>
          <a:p>
            <a:r>
              <a:rPr lang="en-US" dirty="0"/>
              <a:t>Innovations in Applied Data Symposium</a:t>
            </a:r>
          </a:p>
          <a:p>
            <a:endParaRPr lang="en-US" dirty="0"/>
          </a:p>
          <a:p>
            <a:r>
              <a:rPr lang="en-US" b="0" dirty="0"/>
              <a:t>3 June 2021</a:t>
            </a:r>
            <a:endParaRPr lang="en-NZ" b="0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3889D24D-4527-4E10-B895-624F0CEBD985}"/>
              </a:ext>
            </a:extLst>
          </p:cNvPr>
          <p:cNvSpPr txBox="1">
            <a:spLocks/>
          </p:cNvSpPr>
          <p:nvPr/>
        </p:nvSpPr>
        <p:spPr>
          <a:xfrm>
            <a:off x="2356432" y="3627508"/>
            <a:ext cx="5472113" cy="6940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1600" b="1" dirty="0"/>
              <a:t>Dr Uli Muellner</a:t>
            </a:r>
            <a:br>
              <a:rPr lang="en-NZ" sz="1600" dirty="0"/>
            </a:br>
            <a:r>
              <a:rPr lang="en-NZ" sz="1600" dirty="0"/>
              <a:t>Director (IT &amp; Usability), Epi-interactive</a:t>
            </a:r>
          </a:p>
        </p:txBody>
      </p:sp>
    </p:spTree>
    <p:extLst>
      <p:ext uri="{BB962C8B-B14F-4D97-AF65-F5344CB8AC3E}">
        <p14:creationId xmlns:p14="http://schemas.microsoft.com/office/powerpoint/2010/main" val="370261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85576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The challenge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563983"/>
            <a:ext cx="636269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94966"/>
            <a:ext cx="6362697" cy="1069973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support NZ’s public health response to the pandemic it was important to </a:t>
            </a:r>
            <a:r>
              <a:rPr lang="en-US" sz="1800" b="1" dirty="0"/>
              <a:t>enable easy access to health intelligence </a:t>
            </a:r>
            <a:r>
              <a:rPr lang="en-US" sz="1800" dirty="0"/>
              <a:t>both to the </a:t>
            </a:r>
            <a:r>
              <a:rPr lang="en-US" sz="1800" b="1" dirty="0"/>
              <a:t>general public and contributing stakeholders</a:t>
            </a:r>
            <a:r>
              <a:rPr lang="en-US" sz="1800" dirty="0"/>
              <a:t>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E9E4A9-96F0-479F-83DF-073894C76CF9}"/>
              </a:ext>
            </a:extLst>
          </p:cNvPr>
          <p:cNvSpPr txBox="1">
            <a:spLocks/>
          </p:cNvSpPr>
          <p:nvPr/>
        </p:nvSpPr>
        <p:spPr>
          <a:xfrm>
            <a:off x="504828" y="3848100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What we did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7B9EF5-0CC3-4523-A6AD-A9B3894B0706}"/>
              </a:ext>
            </a:extLst>
          </p:cNvPr>
          <p:cNvCxnSpPr>
            <a:cxnSpLocks/>
          </p:cNvCxnSpPr>
          <p:nvPr/>
        </p:nvCxnSpPr>
        <p:spPr>
          <a:xfrm>
            <a:off x="504828" y="3726507"/>
            <a:ext cx="112109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68CC8D1-74B6-4ECF-8310-133357934262}"/>
              </a:ext>
            </a:extLst>
          </p:cNvPr>
          <p:cNvSpPr txBox="1">
            <a:spLocks/>
          </p:cNvSpPr>
          <p:nvPr/>
        </p:nvSpPr>
        <p:spPr>
          <a:xfrm>
            <a:off x="504825" y="4357489"/>
            <a:ext cx="11210922" cy="2101353"/>
          </a:xfrm>
          <a:prstGeom prst="rect">
            <a:avLst/>
          </a:prstGeom>
        </p:spPr>
        <p:txBody>
          <a:bodyPr lIns="0" r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The COVID-19 dashboards were built for the Ministry of Health in collaboration with ESR building on </a:t>
            </a:r>
            <a:r>
              <a:rPr lang="en-US" sz="1800" b="1" dirty="0"/>
              <a:t>ESR’s data and health intelligence capability </a:t>
            </a:r>
            <a:r>
              <a:rPr lang="en-US" sz="1800" dirty="0"/>
              <a:t>(incl. </a:t>
            </a:r>
            <a:r>
              <a:rPr lang="en-US" sz="1800" dirty="0" err="1"/>
              <a:t>EpiSurv</a:t>
            </a:r>
            <a:r>
              <a:rPr lang="en-US" sz="1800" dirty="0"/>
              <a:t>). </a:t>
            </a:r>
          </a:p>
          <a:p>
            <a:r>
              <a:rPr lang="en-US" sz="1800" dirty="0"/>
              <a:t>Both a private dashboard that operates in </a:t>
            </a:r>
            <a:r>
              <a:rPr lang="en-US" sz="1800" b="1" dirty="0"/>
              <a:t>real-time</a:t>
            </a:r>
            <a:r>
              <a:rPr lang="en-US" sz="1800" dirty="0"/>
              <a:t> and a public dashboard were built to meet different information needs. The dashboards were released on 6 April – shortly after the border closed.</a:t>
            </a:r>
          </a:p>
          <a:p>
            <a:r>
              <a:rPr lang="en-US" sz="1800" dirty="0"/>
              <a:t>Once published, </a:t>
            </a:r>
            <a:r>
              <a:rPr lang="en-US" sz="1800" b="1" dirty="0"/>
              <a:t>the dashboards and underlying data streams had to evolve </a:t>
            </a:r>
            <a:r>
              <a:rPr lang="en-US" sz="1800" dirty="0"/>
              <a:t>as the response </a:t>
            </a:r>
            <a:br>
              <a:rPr lang="en-US" sz="1800" dirty="0"/>
            </a:br>
            <a:r>
              <a:rPr lang="en-US" sz="1800" dirty="0"/>
              <a:t>progressed e.g. to differentiate between cases occurring in the community and MIQ or to provide insight </a:t>
            </a:r>
            <a:br>
              <a:rPr lang="en-US" sz="1800" dirty="0"/>
            </a:br>
            <a:r>
              <a:rPr lang="en-US" sz="1800" dirty="0"/>
              <a:t>into identified outbreaks.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F35510-8C4F-4B48-B7BA-FCA9D09FA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788" y="196987"/>
            <a:ext cx="4008187" cy="29520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41CD89A-394B-46B5-BBAD-62909773BC12}"/>
              </a:ext>
            </a:extLst>
          </p:cNvPr>
          <p:cNvSpPr txBox="1"/>
          <p:nvPr/>
        </p:nvSpPr>
        <p:spPr>
          <a:xfrm>
            <a:off x="7505788" y="3143250"/>
            <a:ext cx="4209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Jefferies S, French N, Gilkison C, Graham G, Hope V, Marshall J, McElnay C, McNeill A, </a:t>
            </a:r>
            <a:r>
              <a:rPr lang="en-NZ" sz="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Muellner P,</a:t>
            </a:r>
            <a:r>
              <a:rPr lang="en-NZ" sz="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Paine S, Prasad N, Scott J, Sherwood J, </a:t>
            </a:r>
            <a:r>
              <a:rPr lang="en-NZ" sz="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Yang L</a:t>
            </a:r>
            <a:r>
              <a:rPr lang="en-NZ" sz="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Priest P. COVID-19 in New Zealand and the impact of the national response: a descriptive epidemiological study. </a:t>
            </a:r>
            <a:r>
              <a:rPr lang="en-NZ" sz="6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Lancet Public Health, </a:t>
            </a:r>
            <a:r>
              <a:rPr lang="en-NZ" sz="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NZ" sz="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10.1016/S2468-2667(20)30225-5, 2020.</a:t>
            </a:r>
            <a:endParaRPr lang="en-NZ" sz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4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5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DA69D86-EABF-43E1-A8AC-F3990F79EE90}"/>
              </a:ext>
            </a:extLst>
          </p:cNvPr>
          <p:cNvSpPr txBox="1">
            <a:spLocks/>
          </p:cNvSpPr>
          <p:nvPr/>
        </p:nvSpPr>
        <p:spPr>
          <a:xfrm>
            <a:off x="3359943" y="396766"/>
            <a:ext cx="5472113" cy="69402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>
                <a:solidFill>
                  <a:schemeClr val="bg1"/>
                </a:solidFill>
              </a:rPr>
              <a:t>Access the dashboard at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www.nzcoviddashboard.esr.cri.nz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8EC5324-9524-4B5D-996A-7B75959E4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08873" y="6214036"/>
            <a:ext cx="1521112" cy="3787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2E889C1-1312-4994-AEED-09BF459683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516"/>
          <a:stretch/>
        </p:blipFill>
        <p:spPr bwMode="auto">
          <a:xfrm>
            <a:off x="1763268" y="1228164"/>
            <a:ext cx="8665463" cy="4848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2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173363-A198-4013-AE3C-520C9C1057EF}"/>
              </a:ext>
            </a:extLst>
          </p:cNvPr>
          <p:cNvSpPr/>
          <p:nvPr/>
        </p:nvSpPr>
        <p:spPr>
          <a:xfrm>
            <a:off x="7296150" y="0"/>
            <a:ext cx="4895850" cy="6857998"/>
          </a:xfrm>
          <a:prstGeom prst="rect">
            <a:avLst/>
          </a:prstGeom>
          <a:solidFill>
            <a:srgbClr val="05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40093"/>
            <a:ext cx="5238744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Conclusions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518500"/>
            <a:ext cx="650557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4" y="1149484"/>
            <a:ext cx="6505571" cy="2534352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Using a </a:t>
            </a:r>
            <a:r>
              <a:rPr lang="en-US" sz="1800" b="1" dirty="0"/>
              <a:t>R Shiny framework </a:t>
            </a:r>
            <a:r>
              <a:rPr lang="en-US" sz="1800" dirty="0"/>
              <a:t>allowed us to dynamically adjust the dashboards to response requirements.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By </a:t>
            </a:r>
            <a:r>
              <a:rPr lang="en-US" sz="1800" b="1" dirty="0"/>
              <a:t>pulling different skill sets together </a:t>
            </a:r>
            <a:r>
              <a:rPr lang="en-US" sz="1800" dirty="0"/>
              <a:t>(IT, interface design, epidemiology, laboratory science…) we were able to make quick progress.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AWS</a:t>
            </a:r>
            <a:r>
              <a:rPr lang="en-US" sz="1800" dirty="0"/>
              <a:t> cloud infrastructure </a:t>
            </a:r>
            <a:r>
              <a:rPr lang="en-US" sz="1800"/>
              <a:t>supported </a:t>
            </a:r>
            <a:r>
              <a:rPr lang="en-US" sz="1800" b="1"/>
              <a:t>on-demand </a:t>
            </a:r>
            <a:r>
              <a:rPr lang="en-US" sz="1800" b="1" dirty="0"/>
              <a:t>scaling.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438B2EF2-9657-4518-B33E-0DBFC9137548}"/>
              </a:ext>
            </a:extLst>
          </p:cNvPr>
          <p:cNvSpPr txBox="1">
            <a:spLocks/>
          </p:cNvSpPr>
          <p:nvPr/>
        </p:nvSpPr>
        <p:spPr>
          <a:xfrm>
            <a:off x="7610474" y="1009747"/>
            <a:ext cx="4181476" cy="484140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Access the dashboard at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800" b="1" dirty="0">
                <a:solidFill>
                  <a:schemeClr val="bg1"/>
                </a:solidFill>
              </a:rPr>
              <a:t>www.nzcoviddashboard.esr.cri.nz</a:t>
            </a:r>
          </a:p>
          <a:p>
            <a:endParaRPr lang="en-US" sz="18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5803BF8-8F01-4DBB-810A-9C5721A2DA58}"/>
              </a:ext>
            </a:extLst>
          </p:cNvPr>
          <p:cNvGrpSpPr/>
          <p:nvPr/>
        </p:nvGrpSpPr>
        <p:grpSpPr>
          <a:xfrm>
            <a:off x="7619997" y="2007070"/>
            <a:ext cx="4267203" cy="1618282"/>
            <a:chOff x="7619997" y="559535"/>
            <a:chExt cx="4267203" cy="1618282"/>
          </a:xfrm>
        </p:grpSpPr>
        <p:pic>
          <p:nvPicPr>
            <p:cNvPr id="25" name="Picture 24" descr="Text&#10;&#10;Description automatically generated">
              <a:extLst>
                <a:ext uri="{FF2B5EF4-FFF2-40B4-BE49-F238E27FC236}">
                  <a16:creationId xmlns:a16="http://schemas.microsoft.com/office/drawing/2014/main" id="{9C1B283D-31AF-4332-941C-2BE285355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19997" y="1693678"/>
              <a:ext cx="1944492" cy="484139"/>
            </a:xfrm>
            <a:prstGeom prst="rect">
              <a:avLst/>
            </a:prstGeom>
          </p:spPr>
        </p:pic>
        <p:sp>
          <p:nvSpPr>
            <p:cNvPr id="26" name="Picture Placeholder 4">
              <a:extLst>
                <a:ext uri="{FF2B5EF4-FFF2-40B4-BE49-F238E27FC236}">
                  <a16:creationId xmlns:a16="http://schemas.microsoft.com/office/drawing/2014/main" id="{70713EA2-D524-47DE-A8C7-95D8A6FD64C6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657001"/>
              <a:ext cx="4067173" cy="1120120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400" dirty="0" err="1">
                  <a:solidFill>
                    <a:schemeClr val="bg1"/>
                  </a:solidFill>
                </a:rPr>
                <a:t>Contact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for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questions</a:t>
              </a:r>
              <a:r>
                <a:rPr lang="es-ES" sz="1400" dirty="0">
                  <a:solidFill>
                    <a:schemeClr val="bg1"/>
                  </a:solidFill>
                </a:rPr>
                <a:t>:</a:t>
              </a:r>
            </a:p>
            <a:p>
              <a:r>
                <a:rPr lang="es-ES" sz="1400" b="1" dirty="0" err="1">
                  <a:solidFill>
                    <a:schemeClr val="bg1"/>
                  </a:solidFill>
                </a:rPr>
                <a:t>Dr</a:t>
              </a:r>
              <a:r>
                <a:rPr lang="es-ES" sz="1400" b="1" dirty="0">
                  <a:solidFill>
                    <a:schemeClr val="bg1"/>
                  </a:solidFill>
                </a:rPr>
                <a:t> Uli Muellner </a:t>
              </a:r>
            </a:p>
            <a:p>
              <a:pPr>
                <a:spcBef>
                  <a:spcPts val="600"/>
                </a:spcBef>
              </a:pPr>
              <a:r>
                <a:rPr lang="es-ES" sz="1400" dirty="0">
                  <a:solidFill>
                    <a:schemeClr val="bg1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uli@epi-interactive.com</a:t>
              </a:r>
              <a:r>
                <a:rPr lang="es-ES" sz="1400" dirty="0">
                  <a:solidFill>
                    <a:schemeClr val="bg1"/>
                  </a:solidFill>
                </a:rPr>
                <a:t> | </a:t>
              </a:r>
              <a:r>
                <a:rPr lang="es-ES" sz="14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www.epi-interactive.com</a:t>
              </a:r>
              <a:endParaRPr lang="es-E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5779C9-DE3E-4696-97C5-58AAA1865502}"/>
                </a:ext>
              </a:extLst>
            </p:cNvPr>
            <p:cNvCxnSpPr>
              <a:cxnSpLocks/>
            </p:cNvCxnSpPr>
            <p:nvPr/>
          </p:nvCxnSpPr>
          <p:spPr>
            <a:xfrm>
              <a:off x="7629519" y="559535"/>
              <a:ext cx="425768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79EC5C-BD0B-4AAE-899D-9A1A8A949A2F}"/>
              </a:ext>
            </a:extLst>
          </p:cNvPr>
          <p:cNvGrpSpPr/>
          <p:nvPr/>
        </p:nvGrpSpPr>
        <p:grpSpPr>
          <a:xfrm>
            <a:off x="7619997" y="4041789"/>
            <a:ext cx="4267203" cy="1618280"/>
            <a:chOff x="7619997" y="2478670"/>
            <a:chExt cx="4267203" cy="1618280"/>
          </a:xfrm>
        </p:grpSpPr>
        <p:sp>
          <p:nvSpPr>
            <p:cNvPr id="19" name="Picture Placeholder 4">
              <a:extLst>
                <a:ext uri="{FF2B5EF4-FFF2-40B4-BE49-F238E27FC236}">
                  <a16:creationId xmlns:a16="http://schemas.microsoft.com/office/drawing/2014/main" id="{0C279C5C-01C9-423F-8683-CA69EC0B96D7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2570719"/>
              <a:ext cx="4267203" cy="1526231"/>
            </a:xfrm>
            <a:prstGeom prst="rect">
              <a:avLst/>
            </a:prstGeom>
          </p:spPr>
          <p:txBody>
            <a:bodyPr lIns="0" r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>
                  <a:solidFill>
                    <a:schemeClr val="bg1"/>
                  </a:solidFill>
                </a:rPr>
                <a:t>Thanks to our colleagues at ESR for a great collaboration and the Ministry of Health for funding this work.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The dashboards were jointly built with ESR’s </a:t>
              </a:r>
              <a:br>
                <a:rPr lang="en-US" sz="1400" dirty="0">
                  <a:solidFill>
                    <a:schemeClr val="bg1"/>
                  </a:solidFill>
                </a:rPr>
              </a:br>
              <a:r>
                <a:rPr lang="en-US" sz="1400" dirty="0">
                  <a:solidFill>
                    <a:schemeClr val="bg1"/>
                  </a:solidFill>
                </a:rPr>
                <a:t>COVID-19 response (special thanks to Mehnaz Adam, Andrew Crooke, Lisa Oakley, Andrea McNeill, </a:t>
              </a:r>
              <a:br>
                <a:rPr lang="en-US" sz="1400" dirty="0">
                  <a:solidFill>
                    <a:schemeClr val="bg1"/>
                  </a:solidFill>
                </a:rPr>
              </a:br>
              <a:r>
                <a:rPr lang="en-US" sz="1400" dirty="0">
                  <a:solidFill>
                    <a:schemeClr val="bg1"/>
                  </a:solidFill>
                </a:rPr>
                <a:t>Sarah Jefferies, Yvonne Galloway and Virginia Hope).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2F591ED-DF2F-4FF0-BBFF-F3814A76EE89}"/>
                </a:ext>
              </a:extLst>
            </p:cNvPr>
            <p:cNvCxnSpPr>
              <a:cxnSpLocks/>
            </p:cNvCxnSpPr>
            <p:nvPr/>
          </p:nvCxnSpPr>
          <p:spPr>
            <a:xfrm>
              <a:off x="7619997" y="2478670"/>
              <a:ext cx="426720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Text&#10;&#10;Description automatically generated">
            <a:extLst>
              <a:ext uri="{FF2B5EF4-FFF2-40B4-BE49-F238E27FC236}">
                <a16:creationId xmlns:a16="http://schemas.microsoft.com/office/drawing/2014/main" id="{64C745E2-95F8-404C-B289-F89ECA68920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7594" y="5960713"/>
            <a:ext cx="1235032" cy="498492"/>
          </a:xfrm>
          <a:prstGeom prst="rect">
            <a:avLst/>
          </a:prstGeom>
        </p:spPr>
      </p:pic>
      <p:pic>
        <p:nvPicPr>
          <p:cNvPr id="52" name="Picture 51" descr="Logo&#10;&#10;Description automatically generated">
            <a:extLst>
              <a:ext uri="{FF2B5EF4-FFF2-40B4-BE49-F238E27FC236}">
                <a16:creationId xmlns:a16="http://schemas.microsoft.com/office/drawing/2014/main" id="{38BECBBD-D8B1-4F1A-9F58-EBA53301CFCB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7076" y="5814442"/>
            <a:ext cx="1527318" cy="665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58C068-B347-4005-A9AC-7AC5EC89F9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5258" y="518500"/>
            <a:ext cx="3676650" cy="3905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0D3E31-85A1-424E-81C4-C423446C7F52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4" y="6105406"/>
            <a:ext cx="1334550" cy="468188"/>
          </a:xfrm>
          <a:prstGeom prst="rect">
            <a:avLst/>
          </a:prstGeom>
        </p:spPr>
      </p:pic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7D66580E-D182-4F77-81AB-8117B59FCFDF}"/>
              </a:ext>
            </a:extLst>
          </p:cNvPr>
          <p:cNvSpPr txBox="1">
            <a:spLocks/>
          </p:cNvSpPr>
          <p:nvPr/>
        </p:nvSpPr>
        <p:spPr>
          <a:xfrm>
            <a:off x="2084595" y="6209326"/>
            <a:ext cx="4298275" cy="249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</a:rPr>
              <a:t>Aotearoa’s Full-Service RStudio partner</a:t>
            </a:r>
            <a:endParaRPr lang="en-NZ" sz="1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08002"/>
      </p:ext>
    </p:extLst>
  </p:cSld>
  <p:clrMapOvr>
    <a:masterClrMapping/>
  </p:clrMapOvr>
</p:sld>
</file>

<file path=ppt/theme/theme1.xml><?xml version="1.0" encoding="utf-8"?>
<a:theme xmlns:a="http://schemas.openxmlformats.org/drawingml/2006/main" name="Epi Theme">
  <a:themeElements>
    <a:clrScheme name="Epi-interactive Theme">
      <a:dk1>
        <a:srgbClr val="444444"/>
      </a:dk1>
      <a:lt1>
        <a:srgbClr val="FFFFFF"/>
      </a:lt1>
      <a:dk2>
        <a:srgbClr val="05515E"/>
      </a:dk2>
      <a:lt2>
        <a:srgbClr val="E7E6E6"/>
      </a:lt2>
      <a:accent1>
        <a:srgbClr val="00ADD8"/>
      </a:accent1>
      <a:accent2>
        <a:srgbClr val="91C53C"/>
      </a:accent2>
      <a:accent3>
        <a:srgbClr val="BE2226"/>
      </a:accent3>
      <a:accent4>
        <a:srgbClr val="D46327"/>
      </a:accent4>
      <a:accent5>
        <a:srgbClr val="305F2E"/>
      </a:accent5>
      <a:accent6>
        <a:srgbClr val="CFECF1"/>
      </a:accent6>
      <a:hlink>
        <a:srgbClr val="00ADD8"/>
      </a:hlink>
      <a:folHlink>
        <a:srgbClr val="305F2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i_Template_Presentation_Aug2020" id="{DD9ECA64-489C-4E6E-BEB9-71D0EE38FBE3}" vid="{3EE4FFC9-013D-4BA5-9E52-630C9913B7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Epi_Template_Presentation_Aug2020</Template>
  <TotalTime>689</TotalTime>
  <Words>391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Epi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Poulin</dc:creator>
  <cp:lastModifiedBy>Petra Muellner</cp:lastModifiedBy>
  <cp:revision>31</cp:revision>
  <dcterms:created xsi:type="dcterms:W3CDTF">2020-10-28T02:39:58Z</dcterms:created>
  <dcterms:modified xsi:type="dcterms:W3CDTF">2021-06-01T02:28:12Z</dcterms:modified>
</cp:coreProperties>
</file>